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292" r:id="rId3"/>
    <p:sldId id="288" r:id="rId4"/>
    <p:sldId id="344" r:id="rId5"/>
    <p:sldId id="290" r:id="rId6"/>
    <p:sldId id="286" r:id="rId7"/>
    <p:sldId id="287" r:id="rId8"/>
    <p:sldId id="291" r:id="rId9"/>
    <p:sldId id="258" r:id="rId10"/>
    <p:sldId id="296" r:id="rId11"/>
    <p:sldId id="297" r:id="rId12"/>
    <p:sldId id="299" r:id="rId13"/>
    <p:sldId id="300" r:id="rId14"/>
    <p:sldId id="316" r:id="rId15"/>
    <p:sldId id="302" r:id="rId16"/>
    <p:sldId id="337" r:id="rId17"/>
    <p:sldId id="339" r:id="rId18"/>
    <p:sldId id="343" r:id="rId19"/>
    <p:sldId id="345" r:id="rId20"/>
    <p:sldId id="340" r:id="rId21"/>
    <p:sldId id="341" r:id="rId22"/>
    <p:sldId id="346" r:id="rId23"/>
    <p:sldId id="317" r:id="rId24"/>
    <p:sldId id="312" r:id="rId25"/>
    <p:sldId id="313" r:id="rId26"/>
    <p:sldId id="320" r:id="rId2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5" autoAdjust="0"/>
    <p:restoredTop sz="78629" autoAdjust="0"/>
  </p:normalViewPr>
  <p:slideViewPr>
    <p:cSldViewPr>
      <p:cViewPr varScale="1">
        <p:scale>
          <a:sx n="111" d="100"/>
          <a:sy n="111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9458BE7-F7F5-4EFC-9043-562D69E7D9A8}" type="datetimeFigureOut">
              <a:rPr lang="ko-KR" altLang="en-US"/>
              <a:pPr>
                <a:defRPr/>
              </a:pPr>
              <a:t>2025-04-23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4720346-D3A3-4295-A8FC-E1DF27057B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755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D25B41E-54FA-44DB-86C6-7C47A3349F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6282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41C8E673-14BE-4017-81CD-0E554225E6DC}" type="slidenum">
              <a:rPr lang="en-US" altLang="ko-KR" smtClean="0"/>
              <a:pPr eaLnBrk="1" hangingPunct="1"/>
              <a:t>1</a:t>
            </a:fld>
            <a:endParaRPr lang="en-US" altLang="ko-K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BE195C7-7950-4F27-AEC9-6FE6560809D7}" type="slidenum">
              <a:rPr lang="en-US" altLang="ko-KR" smtClean="0"/>
              <a:pPr eaLnBrk="1" hangingPunct="1"/>
              <a:t>10</a:t>
            </a:fld>
            <a:endParaRPr lang="en-US" altLang="ko-K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D0D94E60-28ED-4E1A-A5C3-6FC12FD0FC0F}" type="slidenum">
              <a:rPr lang="en-US" altLang="ko-KR" smtClean="0"/>
              <a:pPr eaLnBrk="1" hangingPunct="1"/>
              <a:t>11</a:t>
            </a:fld>
            <a:endParaRPr lang="en-US" altLang="ko-K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513FC53E-BA1B-4C5D-BF09-A9481E483574}" type="slidenum">
              <a:rPr lang="en-US" altLang="ko-KR" smtClean="0"/>
              <a:pPr eaLnBrk="1" hangingPunct="1"/>
              <a:t>12</a:t>
            </a:fld>
            <a:endParaRPr lang="en-US" altLang="ko-K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0E0A1903-489C-4791-AAD7-7AA483DA3FDF}" type="slidenum">
              <a:rPr lang="en-US" altLang="ko-KR" smtClean="0"/>
              <a:pPr eaLnBrk="1" hangingPunct="1"/>
              <a:t>13</a:t>
            </a:fld>
            <a:endParaRPr lang="en-US" altLang="ko-K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fld id="{8648BD62-24C9-420D-997C-C29A44584469}" type="slidenum">
              <a:rPr lang="en-US" altLang="ko-KR"/>
              <a:pPr algn="r" eaLnBrk="1" hangingPunct="1"/>
              <a:t>14</a:t>
            </a:fld>
            <a:endParaRPr lang="en-US" altLang="ko-K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B3FF1660-F904-43BD-A94B-33AF5C310E92}" type="slidenum">
              <a:rPr lang="en-US" altLang="ko-KR" smtClean="0"/>
              <a:pPr eaLnBrk="1" hangingPunct="1"/>
              <a:t>15</a:t>
            </a:fld>
            <a:endParaRPr lang="en-US" altLang="ko-K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fld id="{1E0C58F7-798D-4E8E-80F3-0B29B7F334C6}" type="slidenum">
              <a:rPr lang="en-US" altLang="ko-KR"/>
              <a:pPr algn="r" eaLnBrk="1" hangingPunct="1"/>
              <a:t>16</a:t>
            </a:fld>
            <a:endParaRPr lang="en-US" altLang="ko-K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F54DB11E-3EE1-457C-9670-97B2591EA8D5}" type="slidenum">
              <a:rPr lang="en-US" altLang="ko-KR" smtClean="0"/>
              <a:pPr eaLnBrk="1" hangingPunct="1"/>
              <a:t>17</a:t>
            </a:fld>
            <a:endParaRPr lang="en-US" altLang="ko-K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D624228F-2A1F-4086-BACE-D42D0DFD72E9}" type="slidenum">
              <a:rPr lang="en-US" altLang="ko-KR" smtClean="0"/>
              <a:pPr eaLnBrk="1" hangingPunct="1"/>
              <a:t>18</a:t>
            </a:fld>
            <a:endParaRPr lang="en-US" altLang="ko-K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B14F1751-2A85-4E7A-B830-9D155EDFDD0E}" type="slidenum">
              <a:rPr lang="en-US" altLang="ko-KR" smtClean="0"/>
              <a:pPr eaLnBrk="1" hangingPunct="1"/>
              <a:t>19</a:t>
            </a:fld>
            <a:endParaRPr lang="en-US" altLang="ko-K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D6FE2F3C-8A55-4EBA-8259-032173F0791E}" type="slidenum">
              <a:rPr lang="en-US" altLang="ko-KR" smtClean="0"/>
              <a:pPr eaLnBrk="1" hangingPunct="1"/>
              <a:t>2</a:t>
            </a:fld>
            <a:endParaRPr lang="en-US" altLang="ko-K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02018F06-DFD5-44F5-94A7-8329F2E0A7F2}" type="slidenum">
              <a:rPr lang="en-US" altLang="ko-KR" smtClean="0"/>
              <a:pPr eaLnBrk="1" hangingPunct="1"/>
              <a:t>20</a:t>
            </a:fld>
            <a:endParaRPr lang="en-US" altLang="ko-K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EAF869DA-225D-420C-9222-6AAFEF9EBA28}" type="slidenum">
              <a:rPr lang="en-US" altLang="ko-KR" smtClean="0"/>
              <a:pPr eaLnBrk="1" hangingPunct="1"/>
              <a:t>21</a:t>
            </a:fld>
            <a:endParaRPr lang="en-US" altLang="ko-K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F55ED-DC3F-B2E2-43DB-E4566A0A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8BCB35A-DD68-3ED6-046A-5A7DC3BB2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EAF869DA-225D-420C-9222-6AAFEF9EBA28}" type="slidenum">
              <a:rPr lang="en-US" altLang="ko-KR" smtClean="0"/>
              <a:pPr eaLnBrk="1" hangingPunct="1"/>
              <a:t>22</a:t>
            </a:fld>
            <a:endParaRPr lang="en-US" altLang="ko-K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B7092DD-5D4C-2BE8-3562-AB2949A65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03B65BD-2D9B-0970-C2CA-D48FC457B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770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fld id="{DA1C18C9-8586-4B40-83F9-DB0118B61E17}" type="slidenum">
              <a:rPr lang="en-US" altLang="ko-KR"/>
              <a:pPr algn="r" eaLnBrk="1" hangingPunct="1"/>
              <a:t>23</a:t>
            </a:fld>
            <a:endParaRPr lang="en-US" altLang="ko-K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0AD11-B5B6-4599-9DA7-8687B8373050}" type="slidenum">
              <a:rPr lang="en-US" altLang="ko-KR" smtClean="0"/>
              <a:pPr eaLnBrk="1" hangingPunct="1"/>
              <a:t>24</a:t>
            </a:fld>
            <a:endParaRPr lang="en-US" altLang="ko-K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CF6D57B8-BF81-4C9F-A4A7-E1B5D42F9A7C}" type="slidenum">
              <a:rPr lang="en-US" altLang="ko-KR" smtClean="0"/>
              <a:pPr eaLnBrk="1" hangingPunct="1"/>
              <a:t>25</a:t>
            </a:fld>
            <a:endParaRPr lang="en-US" altLang="ko-K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E61247F6-E6F8-4695-9E7B-DA887287C6C1}" type="slidenum">
              <a:rPr lang="en-US" altLang="ko-KR" smtClean="0"/>
              <a:pPr eaLnBrk="1" hangingPunct="1"/>
              <a:t>3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507777F0-AA0F-4795-AC58-59E9A93F51ED}" type="slidenum">
              <a:rPr lang="en-US" altLang="ko-KR" smtClean="0"/>
              <a:pPr eaLnBrk="1" hangingPunct="1"/>
              <a:t>4</a:t>
            </a:fld>
            <a:endParaRPr lang="en-US" altLang="ko-K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FBD1DC14-1408-4A77-AA06-C41FBC1334A7}" type="slidenum">
              <a:rPr lang="en-US" altLang="ko-KR" smtClean="0"/>
              <a:pPr eaLnBrk="1" hangingPunct="1"/>
              <a:t>5</a:t>
            </a:fld>
            <a:endParaRPr lang="en-US" altLang="ko-K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89584C55-392C-4040-8138-981DE71E2EB0}" type="slidenum">
              <a:rPr lang="en-US" altLang="ko-KR" smtClean="0"/>
              <a:pPr eaLnBrk="1" hangingPunct="1"/>
              <a:t>6</a:t>
            </a:fld>
            <a:endParaRPr lang="en-US" altLang="ko-K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837BF328-6CEF-49D5-93B3-6B03A55FA4BC}" type="slidenum">
              <a:rPr lang="en-US" altLang="ko-KR" smtClean="0"/>
              <a:pPr eaLnBrk="1" hangingPunct="1"/>
              <a:t>7</a:t>
            </a:fld>
            <a:endParaRPr lang="en-US" altLang="ko-K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E19544D0-4557-4FB4-A080-D36D87DD5C8B}" type="slidenum">
              <a:rPr lang="en-US" altLang="ko-KR" smtClean="0"/>
              <a:pPr eaLnBrk="1" hangingPunct="1"/>
              <a:t>8</a:t>
            </a:fld>
            <a:endParaRPr lang="en-US" altLang="ko-K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5AF363E-7166-42A8-B9A9-554AE8538F0C}" type="slidenum">
              <a:rPr lang="en-US" altLang="ko-KR" smtClean="0"/>
              <a:pPr eaLnBrk="1" hangingPunct="1"/>
              <a:t>9</a:t>
            </a:fld>
            <a:endParaRPr lang="en-US" altLang="ko-K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D688-7483-43CE-99E1-6DD97B68DC7E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1174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26D2F-A4C3-4226-83AD-2319F54EF0B4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238381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11950" y="333375"/>
            <a:ext cx="2057400" cy="56499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9750" y="333375"/>
            <a:ext cx="6019800" cy="56499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075D-C6E8-48AA-85F2-6503206A5740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146696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5513" y="333375"/>
            <a:ext cx="5400675" cy="5032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539750" y="1341438"/>
            <a:ext cx="8229600" cy="464185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1AFFD-E397-4B3A-A1DD-FC82630E06E3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110878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5513" y="333375"/>
            <a:ext cx="5400675" cy="5032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4038600" cy="46418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46418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0F23-893A-4864-BD68-744ECA45B3C3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133668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BCCC-D522-48DD-A5A5-DD4F0AA42A0E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242909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0A71-A027-45D6-9669-20FF72CDA0BA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110751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30750" y="1341438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4C2F-5F30-471D-8552-28EC51B8025F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40095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8196-7DB8-4346-8490-837E916C20F1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312699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DD46-039F-4493-9461-2D77CE514E79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421290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DE7C-797A-4FDF-9157-DC198987BC24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25308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FCC9-DFDA-40BD-831F-D600D8C9F310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302378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73CF-CE69-4439-A212-36D498BC5A89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  <p:extLst>
      <p:ext uri="{BB962C8B-B14F-4D97-AF65-F5344CB8AC3E}">
        <p14:creationId xmlns:p14="http://schemas.microsoft.com/office/powerpoint/2010/main" val="424916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333375"/>
            <a:ext cx="5400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229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endParaRPr lang="ko-KR" altLang="ko-KR" sz="1800"/>
          </a:p>
        </p:txBody>
      </p:sp>
      <p:pic>
        <p:nvPicPr>
          <p:cNvPr id="1031" name="Picture 8" descr="HYD_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016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74000" y="0"/>
            <a:ext cx="127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47573D0-0A85-4B5F-BA7C-59E2F724AB26}" type="slidenum">
              <a:rPr lang="en-US" altLang="ko-KR"/>
              <a:pPr>
                <a:defRPr/>
              </a:pPr>
              <a:t>‹#›</a:t>
            </a:fld>
            <a:r>
              <a:rPr lang="en-US" altLang="ko-KR"/>
              <a:t> / 33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00113" y="1412875"/>
            <a:ext cx="7138987" cy="1270000"/>
          </a:xfrm>
          <a:prstGeom prst="roundRect">
            <a:avLst>
              <a:gd name="adj" fmla="val 3394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G611 </a:t>
            </a: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교육자료</a:t>
            </a:r>
          </a:p>
        </p:txBody>
      </p:sp>
      <p:sp>
        <p:nvSpPr>
          <p:cNvPr id="2051" name="Oval 5"/>
          <p:cNvSpPr>
            <a:spLocks noChangeArrowheads="1"/>
          </p:cNvSpPr>
          <p:nvPr/>
        </p:nvSpPr>
        <p:spPr bwMode="auto">
          <a:xfrm>
            <a:off x="900113" y="3370262"/>
            <a:ext cx="7138987" cy="27230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endParaRPr lang="en-US" altLang="ko-KR" sz="2000" b="1" dirty="0">
              <a:latin typeface="굴림체" pitchFamily="49" charset="-127"/>
              <a:ea typeface="굴림체" pitchFamily="49" charset="-127"/>
            </a:endParaRPr>
          </a:p>
          <a:p>
            <a:pPr algn="ctr" eaLnBrk="1" hangingPunct="1"/>
            <a:endParaRPr lang="en-US" altLang="ko-KR" sz="2000" b="1" dirty="0">
              <a:latin typeface="굴림체" pitchFamily="49" charset="-127"/>
              <a:ea typeface="굴림체" pitchFamily="49" charset="-127"/>
            </a:endParaRPr>
          </a:p>
          <a:p>
            <a:pPr algn="ctr" eaLnBrk="1" hangingPunct="1"/>
            <a:endParaRPr lang="en-US" altLang="ko-KR" sz="2000" b="1" dirty="0">
              <a:latin typeface="굴림체" pitchFamily="49" charset="-127"/>
              <a:ea typeface="굴림체" pitchFamily="49" charset="-127"/>
            </a:endParaRPr>
          </a:p>
          <a:p>
            <a:pPr algn="ctr" eaLnBrk="1" hangingPunct="1"/>
            <a:r>
              <a:rPr lang="en-US" altLang="ko-KR" sz="2000" b="1" dirty="0">
                <a:latin typeface="굴림체" pitchFamily="49" charset="-127"/>
                <a:ea typeface="굴림체" pitchFamily="49" charset="-127"/>
              </a:rPr>
              <a:t>   </a:t>
            </a:r>
          </a:p>
          <a:p>
            <a:pPr algn="ctr" eaLnBrk="1" hangingPunct="1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2025. 03.</a:t>
            </a:r>
          </a:p>
          <a:p>
            <a:pPr algn="ctr" eaLnBrk="1" hangingPunct="1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IP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통신 사업부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algn="ctr" eaLnBrk="1" hangingPunct="1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㈜ 한양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디지텍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053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1839" r="3600" b="29443"/>
          <a:stretch>
            <a:fillRect/>
          </a:stretch>
        </p:blipFill>
        <p:spPr bwMode="auto">
          <a:xfrm>
            <a:off x="2339752" y="2997200"/>
            <a:ext cx="39004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288" y="765175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Login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6234113" y="1122363"/>
            <a:ext cx="2730500" cy="5616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Login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-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패스워드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입력 후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Login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버튼 클릭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사용자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password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user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관리자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password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g611_abcd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(</a:t>
            </a:r>
            <a:r>
              <a:rPr lang="en-US" altLang="ko-KR" sz="1000" dirty="0" err="1">
                <a:latin typeface="굴림체" pitchFamily="49" charset="-127"/>
                <a:ea typeface="굴림체" pitchFamily="49" charset="-127"/>
              </a:rPr>
              <a:t>abcd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MAC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 뒤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4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자리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1269" name="그림 5" descr="login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6072188" cy="557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288" y="765175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Home - Status</a:t>
            </a:r>
          </a:p>
        </p:txBody>
      </p: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413500" y="1143000"/>
            <a:ext cx="2622996" cy="5454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State</a:t>
            </a:r>
          </a:p>
          <a:p>
            <a:pPr eaLnBrk="1" hangingPunct="1"/>
            <a:endParaRPr lang="en-US" altLang="ko-KR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모델명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버전 정보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,IP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정보 등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현재 상태를 표시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- user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모드일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경우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단말 설정에 제한적임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ko-KR" altLang="en-US" dirty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endParaRPr lang="ko-KR" altLang="en-US" dirty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endParaRPr lang="ko-KR" altLang="en-US" dirty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endParaRPr lang="ko-KR" altLang="en-US" dirty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endParaRPr lang="ko-KR" altLang="en-US" dirty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sz="1000" dirty="0">
              <a:solidFill>
                <a:srgbClr val="FF0000"/>
              </a:solidFill>
            </a:endParaRPr>
          </a:p>
          <a:p>
            <a:pPr eaLnBrk="1" hangingPunct="1"/>
            <a:endParaRPr lang="en-US" altLang="ko-KR" sz="1000" dirty="0">
              <a:solidFill>
                <a:srgbClr val="FF0000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9A624CD-D82C-BF5D-7730-A479E535B2F4}"/>
              </a:ext>
            </a:extLst>
          </p:cNvPr>
          <p:cNvGrpSpPr/>
          <p:nvPr/>
        </p:nvGrpSpPr>
        <p:grpSpPr>
          <a:xfrm>
            <a:off x="186904" y="1143000"/>
            <a:ext cx="6226596" cy="5454246"/>
            <a:chOff x="186904" y="1143000"/>
            <a:chExt cx="6226596" cy="5454246"/>
          </a:xfrm>
        </p:grpSpPr>
        <p:pic>
          <p:nvPicPr>
            <p:cNvPr id="12294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04" y="1143000"/>
              <a:ext cx="6226596" cy="54542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EE53F253-8696-ACED-006E-D7E8BEE3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3688" y="1969885"/>
              <a:ext cx="4649812" cy="3800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288" y="765175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Network Configuration</a:t>
            </a:r>
          </a:p>
        </p:txBody>
      </p:sp>
      <p:sp>
        <p:nvSpPr>
          <p:cNvPr id="13315" name="Rectangle 30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215063" y="1124744"/>
            <a:ext cx="2821433" cy="55633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/>
              <a:t>WAN </a:t>
            </a:r>
            <a:r>
              <a:rPr lang="ko-KR" altLang="en-US" b="1" dirty="0"/>
              <a:t>설정</a:t>
            </a:r>
            <a:endParaRPr lang="en-US" altLang="ko-KR" b="1" dirty="0"/>
          </a:p>
          <a:p>
            <a:pPr eaLnBrk="1" hangingPunct="1"/>
            <a:r>
              <a:rPr lang="en-US" altLang="ko-KR" sz="1000" dirty="0"/>
              <a:t> - IP mode: </a:t>
            </a:r>
            <a:r>
              <a:rPr lang="en-US" altLang="ko-KR" sz="1000" dirty="0" err="1"/>
              <a:t>static,DHCP</a:t>
            </a:r>
            <a:r>
              <a:rPr lang="en-US" altLang="ko-KR" sz="1000" dirty="0"/>
              <a:t> </a:t>
            </a:r>
            <a:r>
              <a:rPr lang="ko-KR" altLang="en-US" sz="1000" dirty="0"/>
              <a:t>중에서</a:t>
            </a:r>
            <a:r>
              <a:rPr lang="en-US" altLang="ko-KR" sz="1000" dirty="0"/>
              <a:t> </a:t>
            </a:r>
            <a:r>
              <a:rPr lang="ko-KR" altLang="en-US" sz="1000" dirty="0"/>
              <a:t>선택</a:t>
            </a:r>
            <a:r>
              <a:rPr lang="en-US" altLang="ko-KR" sz="1000" dirty="0"/>
              <a:t>.</a:t>
            </a:r>
          </a:p>
          <a:p>
            <a:pPr eaLnBrk="1" hangingPunct="1"/>
            <a:r>
              <a:rPr lang="en-US" altLang="ko-KR" sz="1000" dirty="0"/>
              <a:t> - IP address, subnet mask, gateway </a:t>
            </a:r>
          </a:p>
          <a:p>
            <a:pPr eaLnBrk="1" hangingPunct="1"/>
            <a:r>
              <a:rPr lang="en-US" altLang="ko-KR" sz="1000" dirty="0"/>
              <a:t>    IP address</a:t>
            </a:r>
            <a:r>
              <a:rPr lang="ko-KR" altLang="en-US" sz="1000" dirty="0"/>
              <a:t>는 </a:t>
            </a:r>
            <a:r>
              <a:rPr lang="en-US" altLang="ko-KR" sz="1000" dirty="0"/>
              <a:t>static</a:t>
            </a:r>
            <a:r>
              <a:rPr lang="ko-KR" altLang="en-US" sz="1000" dirty="0"/>
              <a:t>를 </a:t>
            </a:r>
            <a:r>
              <a:rPr lang="ko-KR" altLang="en-US" sz="1000" dirty="0" err="1"/>
              <a:t>사용할시</a:t>
            </a:r>
            <a:r>
              <a:rPr lang="ko-KR" altLang="en-US" sz="1000" dirty="0"/>
              <a:t> 사용</a:t>
            </a:r>
            <a:r>
              <a:rPr lang="en-US" altLang="ko-KR" sz="1000" dirty="0"/>
              <a:t>.</a:t>
            </a:r>
          </a:p>
          <a:p>
            <a:pPr eaLnBrk="1" hangingPunct="1"/>
            <a:endParaRPr lang="en-US" altLang="ko-KR" sz="1000" dirty="0"/>
          </a:p>
          <a:p>
            <a:pPr eaLnBrk="1" hangingPunct="1"/>
            <a:r>
              <a:rPr lang="en-US" altLang="ko-KR" sz="1000" dirty="0"/>
              <a:t> - DNS mode</a:t>
            </a:r>
            <a:r>
              <a:rPr lang="ko-KR" altLang="en-US" sz="1000" dirty="0"/>
              <a:t>는 </a:t>
            </a:r>
            <a:r>
              <a:rPr lang="en-US" altLang="ko-KR" sz="1000" dirty="0"/>
              <a:t>static mode</a:t>
            </a:r>
            <a:r>
              <a:rPr lang="ko-KR" altLang="en-US" sz="1000" dirty="0" err="1"/>
              <a:t>일때만</a:t>
            </a:r>
            <a:r>
              <a:rPr lang="ko-KR" altLang="en-US" sz="1000" dirty="0"/>
              <a:t> 사용한다</a:t>
            </a:r>
            <a:r>
              <a:rPr lang="en-US" altLang="ko-KR" sz="1000" b="1" dirty="0"/>
              <a:t>.</a:t>
            </a:r>
          </a:p>
          <a:p>
            <a:pPr eaLnBrk="1" hangingPunct="1"/>
            <a:endParaRPr lang="en-US" altLang="ko-KR" sz="1000" b="1" dirty="0"/>
          </a:p>
          <a:p>
            <a:pPr eaLnBrk="1" hangingPunct="1"/>
            <a:r>
              <a:rPr lang="en-US" altLang="ko-KR" sz="1000" dirty="0"/>
              <a:t> - WAN Speed </a:t>
            </a:r>
            <a:r>
              <a:rPr lang="en-US" altLang="ko-KR" sz="1000" dirty="0" err="1"/>
              <a:t>Nego</a:t>
            </a:r>
            <a:r>
              <a:rPr lang="en-US" altLang="ko-KR" sz="1000" dirty="0"/>
              <a:t> Method</a:t>
            </a:r>
            <a:r>
              <a:rPr lang="ko-KR" altLang="en-US" sz="1000" dirty="0"/>
              <a:t>에서는</a:t>
            </a:r>
            <a:r>
              <a:rPr lang="en-US" altLang="ko-KR" sz="1000" dirty="0"/>
              <a:t> </a:t>
            </a:r>
          </a:p>
          <a:p>
            <a:pPr eaLnBrk="1" hangingPunct="1"/>
            <a:r>
              <a:rPr lang="ko-KR" altLang="en-US" sz="1000" dirty="0"/>
              <a:t>    포트의 </a:t>
            </a:r>
            <a:r>
              <a:rPr lang="en-US" altLang="ko-KR" sz="1000" dirty="0"/>
              <a:t>Link </a:t>
            </a:r>
            <a:r>
              <a:rPr lang="ko-KR" altLang="en-US" sz="1000" dirty="0"/>
              <a:t>속도를 설정할 수 있다</a:t>
            </a:r>
            <a:r>
              <a:rPr lang="en-US" altLang="ko-KR" sz="1000" dirty="0"/>
              <a:t>.</a:t>
            </a:r>
          </a:p>
          <a:p>
            <a:pPr eaLnBrk="1" hangingPunct="1"/>
            <a:r>
              <a:rPr lang="en-US" altLang="ko-KR" sz="1000" dirty="0"/>
              <a:t>     (Auto, 100/10, Half/Full Duplex)</a:t>
            </a:r>
          </a:p>
          <a:p>
            <a:pPr eaLnBrk="1" hangingPunct="1"/>
            <a:endParaRPr lang="en-US" altLang="ko-KR" sz="1000" dirty="0"/>
          </a:p>
          <a:p>
            <a:pPr eaLnBrk="1" hangingPunct="1"/>
            <a:endParaRPr lang="en-US" altLang="ko-KR" sz="1000" dirty="0"/>
          </a:p>
          <a:p>
            <a:pPr eaLnBrk="1" hangingPunct="1"/>
            <a:endParaRPr lang="en-US" altLang="ko-KR" sz="1000" dirty="0"/>
          </a:p>
        </p:txBody>
      </p:sp>
      <p:pic>
        <p:nvPicPr>
          <p:cNvPr id="13317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" y="1124744"/>
            <a:ext cx="6142062" cy="556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3700" y="769938"/>
            <a:ext cx="12255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Network Configuration</a:t>
            </a:r>
          </a:p>
        </p:txBody>
      </p:sp>
      <p:sp>
        <p:nvSpPr>
          <p:cNvPr id="14339" name="Rectangle 21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2"/>
          <a:stretch/>
        </p:blipFill>
        <p:spPr bwMode="auto">
          <a:xfrm>
            <a:off x="83138" y="1124744"/>
            <a:ext cx="6330362" cy="5499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428308" y="1143967"/>
            <a:ext cx="2622996" cy="5544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LAN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설정</a:t>
            </a:r>
            <a:endParaRPr lang="en-US" altLang="ko-KR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Default: Bridge/NAT</a:t>
            </a:r>
          </a:p>
          <a:p>
            <a:pPr eaLnBrk="1" hangingPunct="1"/>
            <a:endParaRPr lang="en-US" altLang="ko-KR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LAN Interface IP Address</a:t>
            </a:r>
          </a:p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Default: 192.168.194.254</a:t>
            </a:r>
          </a:p>
          <a:p>
            <a:pPr eaLnBrk="1" hangingPunct="1"/>
            <a:endParaRPr lang="en-US" altLang="ko-KR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Manager IP Address(HTTP Login IP)</a:t>
            </a:r>
          </a:p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Local mode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로 접속할 때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IP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Default IP: 192.168.194.254</a:t>
            </a:r>
          </a:p>
          <a:p>
            <a:pPr eaLnBrk="1" hangingPunct="1"/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ko-KR" altLang="en-US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ko-KR" altLang="en-US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en-US" altLang="ko-KR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5288" y="769938"/>
            <a:ext cx="15843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Network Configuration</a:t>
            </a: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215063" y="1165885"/>
            <a:ext cx="2730500" cy="5522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DHCP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서버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- DHCP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서버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: Enable / Disable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선택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Default : Disable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- DHCP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시작 주소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: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 Default: 192.168.194.2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- DHCP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마지막 주소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: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 Default: 192.168.194.252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기본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DNS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옵션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 Default: 210.220.163.82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보조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DNS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옵션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 Default: 219.250.36.130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- Leave Time : DHCP IP Leave Time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  Default: 86400</a:t>
            </a:r>
          </a:p>
        </p:txBody>
      </p:sp>
      <p:pic>
        <p:nvPicPr>
          <p:cNvPr id="153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5885"/>
            <a:ext cx="6107559" cy="5358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3700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Network Configuration</a:t>
            </a:r>
          </a:p>
        </p:txBody>
      </p:sp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215063" y="1167781"/>
            <a:ext cx="2821433" cy="55203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MAC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복제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클론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MAC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복제하고자 하는 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MAC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현재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PC MAC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: LAN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에 연결된 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PC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MAC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클론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MAC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주소에 복제하고자 하는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 MAC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주소를 입력하고 클론주소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버튼을 클릭 하면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MAC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주소가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복제된다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사용의 편의를 위해 현재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PC MAC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 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를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자동으로 얻어올 수 있다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781"/>
            <a:ext cx="6107559" cy="5466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6725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Advanced Settings</a:t>
            </a:r>
          </a:p>
        </p:txBody>
      </p:sp>
      <p:sp>
        <p:nvSpPr>
          <p:cNvPr id="17412" name="Rectangle 19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372225" y="1124744"/>
            <a:ext cx="2664271" cy="55446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Dial Rule</a:t>
            </a:r>
            <a:endParaRPr lang="ko-KR" altLang="en-US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전화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Dial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을 위한 </a:t>
            </a:r>
            <a:r>
              <a:rPr lang="en-US" altLang="ko-KR" sz="1000" dirty="0" err="1">
                <a:latin typeface="굴림체" pitchFamily="49" charset="-127"/>
                <a:ea typeface="굴림체" pitchFamily="49" charset="-127"/>
              </a:rPr>
              <a:t>Digitmap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을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셋팅</a:t>
            </a:r>
            <a:endParaRPr lang="ko-KR" altLang="en-US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Default : Null</a:t>
            </a:r>
          </a:p>
          <a:p>
            <a:pPr eaLnBrk="1" hangingPunct="1"/>
            <a:endParaRPr lang="ko-KR" altLang="en-US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2710478-C4D4-375D-D853-E3BB42B6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77612"/>
            <a:ext cx="6264721" cy="5319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3700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Advanced Settings</a:t>
            </a:r>
          </a:p>
        </p:txBody>
      </p:sp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6286500" y="1143001"/>
            <a:ext cx="2730500" cy="5543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>
                <a:latin typeface="굴림체" pitchFamily="49" charset="-127"/>
                <a:ea typeface="굴림체" pitchFamily="49" charset="-127"/>
              </a:rPr>
              <a:t>QoS Setting</a:t>
            </a:r>
            <a:r>
              <a:rPr lang="ko-KR" altLang="en-US" b="1">
                <a:latin typeface="굴림체" pitchFamily="49" charset="-127"/>
                <a:ea typeface="굴림체" pitchFamily="49" charset="-127"/>
              </a:rPr>
              <a:t>  </a:t>
            </a:r>
            <a:endParaRPr lang="en-US" altLang="ko-KR" b="1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 -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음성 품질을 보장하기 위한 설정</a:t>
            </a:r>
            <a:endParaRPr lang="en-US" altLang="ko-KR" sz="100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  </a:t>
            </a:r>
          </a:p>
          <a:p>
            <a:pPr eaLnBrk="1" hangingPunct="1"/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기본 </a:t>
            </a:r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: SIP, RTP Value: 46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2F203A-71BC-7BF9-A5E3-B79519CC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264149"/>
            <a:ext cx="6101184" cy="5422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3700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Equipment Manage</a:t>
            </a:r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286500" y="1143000"/>
            <a:ext cx="2730500" cy="5616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/>
          <a:p>
            <a:pPr marL="342900" indent="-342900">
              <a:defRPr/>
            </a:pPr>
            <a:r>
              <a:rPr lang="en-US" altLang="ko-KR" b="1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Device Manage</a:t>
            </a:r>
            <a:r>
              <a:rPr lang="ko-KR" altLang="en-US" b="1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</a:t>
            </a:r>
            <a:endParaRPr lang="en-US" altLang="ko-KR" b="1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- </a:t>
            </a:r>
            <a:r>
              <a:rPr lang="ko-KR" altLang="en-US" sz="10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각종</a:t>
            </a:r>
            <a:r>
              <a:rPr lang="en-US" altLang="ko-KR" sz="10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서버 및 부가 기능 사용 여부 설정</a:t>
            </a:r>
            <a:endParaRPr lang="en-US" altLang="ko-KR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NTP Server 1/2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Time Server 1/2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주소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Time Zone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10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타임존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설정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H/F Detect Time(100ms)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Hook-Flash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인식 시간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Dial Mode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Dial Rule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사용여부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IDT(sec)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전화번호 입력 후 전송 버튼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(#)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을 누르지 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않고 전화가 걸리는 시간 설정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IVR Protect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IVR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를 이용한 단말 초기화 가능 여부 설정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marL="87313" indent="-87313" algn="di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Ring Waveform</a:t>
            </a:r>
          </a:p>
          <a:p>
            <a:pPr marL="87313" indent="-87313"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Ring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파형 선택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marL="87313" indent="-873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Ring Voltage(40-63)</a:t>
            </a:r>
          </a:p>
          <a:p>
            <a:pPr marL="87313" indent="-87313"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Ring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전압 조절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39763C-0543-53EE-39D0-7B0145B4F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162373"/>
            <a:ext cx="6106988" cy="550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3700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Equipment Manage</a:t>
            </a:r>
          </a:p>
        </p:txBody>
      </p: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295137" y="1143000"/>
            <a:ext cx="2730500" cy="5616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/>
          <a:p>
            <a:pPr marL="342900" indent="-342900">
              <a:defRPr/>
            </a:pPr>
            <a:r>
              <a:rPr lang="en-US" altLang="ko-KR" b="1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Device Manage(</a:t>
            </a:r>
            <a:r>
              <a:rPr lang="ko-KR" altLang="en-US" b="1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계속</a:t>
            </a:r>
            <a:r>
              <a:rPr lang="en-US" altLang="ko-KR" b="1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b="1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</a:t>
            </a:r>
            <a:endParaRPr lang="en-US" altLang="ko-KR" b="1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- </a:t>
            </a:r>
            <a:r>
              <a:rPr lang="ko-KR" altLang="en-US" sz="10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각종</a:t>
            </a:r>
            <a:r>
              <a:rPr lang="en-US" altLang="ko-KR" sz="10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서버 및 부가 기능 사용 여부 설정</a:t>
            </a:r>
            <a:endParaRPr lang="en-US" altLang="ko-KR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PDT(sec)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*88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등과 같은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feature code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등을 입력하여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부가서비스를 </a:t>
            </a:r>
            <a:r>
              <a:rPr lang="ko-KR" altLang="en-US" sz="10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이용할경우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의 자동발신 대기 시간</a:t>
            </a:r>
            <a:endParaRPr lang="en-US" altLang="ko-KR" sz="10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WAN Interface Login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Wan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을 통한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Web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접근 가능 여부 설정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Web Login Port 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Web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접근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Port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설정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IP Conflict Detecting Time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IP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충돌을 탐지하기 위한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DHCP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탐색 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cycle time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WAN Interface Login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WEB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접속시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WAN interface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로 접속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Web Login Port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WEB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로그인 시 포트 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Web Access Time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Web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로그인후 자동로그아웃 까지 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접속이 유지되는 시간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Syslog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syslog </a:t>
            </a:r>
            <a:r>
              <a:rPr lang="ko-KR" altLang="en-US" sz="10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표현</a:t>
            </a: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50000"/>
              </a:spcBef>
              <a:defRPr/>
            </a:pPr>
            <a:endParaRPr lang="en-US" altLang="ko-KR" sz="1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D7BF065-350B-EC9C-5BCE-65747968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162373"/>
            <a:ext cx="6106988" cy="550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773238"/>
            <a:ext cx="5818188" cy="3619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/>
              <a:t>포장내용물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/>
              <a:t>설치순서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/>
              <a:t>소프트웨어 주요 기능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/>
              <a:t>하드웨어 규격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ko-KR" sz="2000" b="1" dirty="0"/>
              <a:t>LED </a:t>
            </a:r>
            <a:r>
              <a:rPr lang="ko-KR" altLang="en-US" sz="2000" b="1" dirty="0" err="1"/>
              <a:t>상태표</a:t>
            </a:r>
            <a:endParaRPr lang="ko-KR" altLang="en-US" sz="2000" b="1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/>
              <a:t>웹 설정 </a:t>
            </a:r>
            <a:r>
              <a:rPr lang="en-US" altLang="ko-KR" sz="2000" b="1" dirty="0"/>
              <a:t>&amp; </a:t>
            </a:r>
            <a:r>
              <a:rPr lang="ko-KR" altLang="en-US" sz="2000" b="1" dirty="0"/>
              <a:t>메뉴 설명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ko-KR" sz="2000" b="1" dirty="0"/>
              <a:t>IVR </a:t>
            </a:r>
            <a:r>
              <a:rPr lang="ko-KR" altLang="en-US" sz="2000" b="1" dirty="0"/>
              <a:t>설정 방법</a:t>
            </a:r>
          </a:p>
          <a:p>
            <a:pPr eaLnBrk="1" hangingPunct="1"/>
            <a:endParaRPr lang="en-US" altLang="ko-KR" sz="2400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buFont typeface="굴림" charset="-127"/>
              <a:buNone/>
            </a:pPr>
            <a:r>
              <a:rPr lang="ko-KR" altLang="en-US" b="1"/>
              <a:t>목  차</a:t>
            </a:r>
            <a:r>
              <a:rPr lang="ko-KR" altLang="en-US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3700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Equipment Manage</a:t>
            </a:r>
          </a:p>
        </p:txBody>
      </p:sp>
      <p:sp>
        <p:nvSpPr>
          <p:cNvPr id="21507" name="Rectangle 15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372225" y="1125538"/>
            <a:ext cx="2730500" cy="5616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Web Upgrade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  </a:t>
            </a:r>
            <a:endParaRPr lang="en-US" altLang="ko-KR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사용자가 직접 수동으로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F/W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및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en-US" altLang="ko-KR" sz="1000" dirty="0" err="1">
                <a:latin typeface="굴림체" pitchFamily="49" charset="-127"/>
                <a:ea typeface="굴림체" pitchFamily="49" charset="-127"/>
              </a:rPr>
              <a:t>Dialrule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업그레이드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E7D2998-8E1F-F05E-57E3-949164E6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1211261"/>
            <a:ext cx="6330950" cy="5530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3700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Equipment Manage</a:t>
            </a:r>
          </a:p>
        </p:txBody>
      </p:sp>
      <p:sp>
        <p:nvSpPr>
          <p:cNvPr id="22531" name="Rectangle 15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6394450" y="1196751"/>
            <a:ext cx="2730500" cy="55088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Network Management Setting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  </a:t>
            </a:r>
            <a:endParaRPr lang="en-US" altLang="ko-KR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-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프로비저닝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서버인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TAPS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사용여부 설정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  Default : Enable</a:t>
            </a:r>
          </a:p>
          <a:p>
            <a:pPr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*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자동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프로비저닝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사용여부 설정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388391-E584-3FF4-5079-98A87AD07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196751"/>
            <a:ext cx="6214938" cy="5400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F9D1-3B4C-FB7C-8E71-63CC72AC5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A25CB38B-2117-C439-1659-0337D5BF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Equipment Manage</a:t>
            </a:r>
          </a:p>
        </p:txBody>
      </p:sp>
      <p:sp>
        <p:nvSpPr>
          <p:cNvPr id="22531" name="Rectangle 15">
            <a:extLst>
              <a:ext uri="{FF2B5EF4-FFF2-40B4-BE49-F238E27FC236}">
                <a16:creationId xmlns:a16="http://schemas.microsoft.com/office/drawing/2014/main" id="{097CC4CD-7F89-C944-4A11-310EF320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481140D3-BB2C-79F4-C840-63CF57E4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50" y="1196751"/>
            <a:ext cx="2730500" cy="55088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400" dirty="0">
                <a:latin typeface="굴림체" pitchFamily="49" charset="-127"/>
                <a:ea typeface="굴림체" pitchFamily="49" charset="-127"/>
              </a:rPr>
              <a:t>Diagnosis</a:t>
            </a:r>
          </a:p>
          <a:p>
            <a:pPr marL="0" indent="0"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*Network interface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traffic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을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r>
              <a:rPr lang="en-US" altLang="ko-KR" sz="1000" dirty="0" err="1">
                <a:latin typeface="굴림체" pitchFamily="49" charset="-127"/>
                <a:ea typeface="굴림체" pitchFamily="49" charset="-127"/>
              </a:rPr>
              <a:t>pcap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파일로 생성하여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, </a:t>
            </a:r>
          </a:p>
          <a:p>
            <a:pPr marL="0" indent="0"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MTA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Tx/Rx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양방향 패킷을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캡처 하는 기능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*Start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버튼 누른 시점부터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Stop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버튼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누를때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까지 활성화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하여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패킷파일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생성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*Save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버튼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누를시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 err="1">
                <a:latin typeface="굴림체" pitchFamily="49" charset="-127"/>
                <a:ea typeface="굴림체" pitchFamily="49" charset="-127"/>
              </a:rPr>
              <a:t>pcap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파일 다운로드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0" indent="0"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720E52B-F6B0-0D12-1770-8AFC3C3C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1"/>
            <a:ext cx="635166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061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6725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User Manage</a:t>
            </a:r>
          </a:p>
        </p:txBody>
      </p:sp>
      <p:sp>
        <p:nvSpPr>
          <p:cNvPr id="23555" name="Rectangle 19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7"/>
          <a:stretch/>
        </p:blipFill>
        <p:spPr bwMode="auto">
          <a:xfrm>
            <a:off x="88854" y="1196752"/>
            <a:ext cx="6145259" cy="5472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34113" y="1196752"/>
            <a:ext cx="2730500" cy="54723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User Manage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사용자 계정의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Password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를 변경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기존의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Password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입력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새로운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Password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입력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새로운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Password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다시입력</a:t>
            </a:r>
            <a:r>
              <a:rPr lang="ko-KR" altLang="en-US" sz="1000" b="1" dirty="0">
                <a:latin typeface="굴림체" pitchFamily="49" charset="-127"/>
                <a:ea typeface="굴림체" pitchFamily="49" charset="-127"/>
              </a:rPr>
              <a:t> </a:t>
            </a:r>
          </a:p>
          <a:p>
            <a:pPr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6725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Reboot</a:t>
            </a:r>
            <a:endParaRPr lang="en-US" altLang="ko-KR" sz="1600" b="1" dirty="0"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4581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" y="1196752"/>
            <a:ext cx="6173975" cy="5518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6234113" y="1196752"/>
            <a:ext cx="2730500" cy="5542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>
                <a:latin typeface="굴림체" pitchFamily="49" charset="-127"/>
                <a:ea typeface="굴림체" pitchFamily="49" charset="-127"/>
              </a:rPr>
              <a:t>Reboot</a:t>
            </a:r>
          </a:p>
          <a:p>
            <a:pPr eaLnBrk="1" hangingPunct="1"/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System 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설정 변경 혹은 </a:t>
            </a:r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Upgrade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후에 </a:t>
            </a:r>
            <a:endParaRPr lang="en-US" altLang="ko-KR" sz="100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반드시 </a:t>
            </a:r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Reboot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을 하여야 함</a:t>
            </a:r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00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3700" y="769938"/>
            <a:ext cx="1657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System Log</a:t>
            </a:r>
            <a:endParaRPr lang="en-US" altLang="ko-KR" sz="1600" b="1" dirty="0"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6234113" y="1196752"/>
            <a:ext cx="2730500" cy="5542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>
                <a:latin typeface="굴림체" pitchFamily="49" charset="-127"/>
                <a:ea typeface="굴림체" pitchFamily="49" charset="-127"/>
              </a:rPr>
              <a:t> System Log</a:t>
            </a:r>
            <a:endParaRPr lang="ko-KR" altLang="en-US" b="1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endParaRPr lang="en-US" altLang="ko-KR" sz="100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- 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시스템 부팅시 절차 정보</a:t>
            </a:r>
          </a:p>
          <a:p>
            <a:pPr eaLnBrk="1" hangingPunct="1"/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- SIP 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메시지 송</a:t>
            </a:r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/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수신 정보</a:t>
            </a:r>
            <a:endParaRPr lang="en-US" altLang="ko-KR" sz="100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 - 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기타 단말의 주요 이벤트 발생시에</a:t>
            </a:r>
            <a:endParaRPr lang="en-US" altLang="ko-KR" sz="1000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1000">
                <a:latin typeface="굴림체" pitchFamily="49" charset="-127"/>
                <a:ea typeface="굴림체" pitchFamily="49" charset="-127"/>
              </a:rPr>
              <a:t>한 라인씩 로그가 추가 된다</a:t>
            </a:r>
            <a:r>
              <a:rPr lang="en-US" altLang="ko-KR" sz="100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eaLnBrk="1" hangingPunct="1"/>
            <a:endParaRPr lang="en-US" altLang="ko-KR" sz="100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2" y="1196752"/>
            <a:ext cx="6056421" cy="5542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33" name="Group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2831506"/>
              </p:ext>
            </p:extLst>
          </p:nvPr>
        </p:nvGraphicFramePr>
        <p:xfrm>
          <a:off x="107504" y="1196752"/>
          <a:ext cx="8928992" cy="551774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59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Log – Booting </a:t>
                      </a:r>
                      <a:r>
                        <a:rPr kumimoji="1" lang="ko-KR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이후 </a:t>
                      </a:r>
                      <a:r>
                        <a:rPr kumimoji="1" lang="en-US" altLang="ko-KR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SoftSwitch</a:t>
                      </a:r>
                      <a:r>
                        <a:rPr kumimoji="1" lang="en-US" altLang="ko-K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ko-KR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등록까지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Log </a:t>
                      </a:r>
                      <a:r>
                        <a:rPr kumimoji="1" lang="ko-KR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계속 </a:t>
                      </a:r>
                      <a:r>
                        <a:rPr kumimoji="1" lang="en-US" altLang="ko-KR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1" lang="ko-KR" alt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호처리</a:t>
                      </a:r>
                      <a:r>
                        <a:rPr kumimoji="1" lang="ko-KR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5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kern="1200" dirty="0">
                          <a:effectLst/>
                        </a:rPr>
                        <a:t>&lt;Fri Jul 1 08:18:12 2016&gt; </a:t>
                      </a:r>
                      <a:r>
                        <a:rPr lang="en-US" altLang="ko-KR" sz="800" kern="1200" dirty="0" err="1">
                          <a:effectLst/>
                        </a:rPr>
                        <a:t>LinkStatus</a:t>
                      </a:r>
                      <a:r>
                        <a:rPr lang="en-US" altLang="ko-KR" sz="800" kern="1200" dirty="0">
                          <a:effectLst/>
                        </a:rPr>
                        <a:t>: WAN Link Up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&lt;Fri Jul 1 08:18:12 2016&gt; </a:t>
                      </a:r>
                      <a:r>
                        <a:rPr lang="en-US" altLang="ko-KR" sz="800" kern="1200" dirty="0" err="1">
                          <a:effectLst/>
                        </a:rPr>
                        <a:t>LinkStatus</a:t>
                      </a:r>
                      <a:r>
                        <a:rPr lang="en-US" altLang="ko-KR" sz="800" kern="1200" dirty="0">
                          <a:effectLst/>
                        </a:rPr>
                        <a:t>: LAN1 Link Down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&lt;Fri Jul 1 17:18:17 2016&gt; </a:t>
                      </a:r>
                      <a:r>
                        <a:rPr lang="en-US" altLang="ko-KR" sz="800" kern="1200" dirty="0" err="1">
                          <a:effectLst/>
                        </a:rPr>
                        <a:t>snmpd</a:t>
                      </a:r>
                      <a:r>
                        <a:rPr lang="en-US" altLang="ko-KR" sz="800" kern="1200" dirty="0">
                          <a:effectLst/>
                        </a:rPr>
                        <a:t>[2290]: start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&lt;Fri Jul 1 17:18:18 2016&gt; provision[2322]: start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</a:t>
                      </a:r>
                      <a:r>
                        <a:rPr lang="en-US" altLang="ko-KR" sz="800" kern="1200" dirty="0" err="1">
                          <a:effectLst/>
                        </a:rPr>
                        <a:t>Init</a:t>
                      </a:r>
                      <a:r>
                        <a:rPr lang="en-US" altLang="ko-KR" sz="800" kern="1200" dirty="0">
                          <a:effectLst/>
                        </a:rPr>
                        <a:t> Taps|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STARTUP_REQ|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STARTUP_RES|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start download </a:t>
                      </a:r>
                      <a:r>
                        <a:rPr lang="en-US" altLang="ko-KR" sz="800" kern="1200" dirty="0" err="1">
                          <a:effectLst/>
                        </a:rPr>
                        <a:t>dialmap</a:t>
                      </a:r>
                      <a:r>
                        <a:rPr lang="en-US" altLang="ko-KR" sz="800" kern="1200" dirty="0">
                          <a:effectLst/>
                        </a:rPr>
                        <a:t>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to download </a:t>
                      </a:r>
                      <a:r>
                        <a:rPr lang="en-US" altLang="ko-KR" sz="800" kern="1200" dirty="0" err="1">
                          <a:effectLst/>
                        </a:rPr>
                        <a:t>dialmap</a:t>
                      </a:r>
                      <a:r>
                        <a:rPr lang="en-US" altLang="ko-KR" sz="800" kern="1200" dirty="0">
                          <a:effectLst/>
                        </a:rPr>
                        <a:t>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get </a:t>
                      </a:r>
                      <a:r>
                        <a:rPr lang="en-US" altLang="ko-KR" sz="800" kern="1200" dirty="0" err="1">
                          <a:effectLst/>
                        </a:rPr>
                        <a:t>dialmap</a:t>
                      </a:r>
                      <a:r>
                        <a:rPr lang="en-US" altLang="ko-KR" sz="800" kern="1200" dirty="0">
                          <a:effectLst/>
                        </a:rPr>
                        <a:t> ok|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update </a:t>
                      </a:r>
                      <a:r>
                        <a:rPr lang="en-US" altLang="ko-KR" sz="800" kern="1200" dirty="0" err="1">
                          <a:effectLst/>
                        </a:rPr>
                        <a:t>dialmap</a:t>
                      </a:r>
                      <a:r>
                        <a:rPr lang="en-US" altLang="ko-KR" sz="800" kern="1200" dirty="0">
                          <a:effectLst/>
                        </a:rPr>
                        <a:t> ok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SIPCONF_REQ|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SIPCONF_CNF|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COMPLETE_IND|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15:48:49 2016&gt; provision[2322]: COMPLETE_CNF|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15:48:50 2016&gt; provision[2322]: update sip </a:t>
                      </a:r>
                      <a:r>
                        <a:rPr lang="en-US" altLang="ko-KR" sz="800" kern="1200" dirty="0" err="1">
                          <a:effectLst/>
                        </a:rPr>
                        <a:t>config</a:t>
                      </a:r>
                      <a:r>
                        <a:rPr lang="en-US" altLang="ko-KR" sz="800" kern="1200" dirty="0">
                          <a:effectLst/>
                        </a:rPr>
                        <a:t> ok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15:48:52 2016&gt; </a:t>
                      </a:r>
                      <a:r>
                        <a:rPr lang="en-US" altLang="ko-KR" sz="800" kern="1200" dirty="0" err="1">
                          <a:effectLst/>
                        </a:rPr>
                        <a:t>looptask</a:t>
                      </a:r>
                      <a:r>
                        <a:rPr lang="en-US" altLang="ko-KR" sz="800" kern="1200" dirty="0">
                          <a:effectLst/>
                        </a:rPr>
                        <a:t>[2638]: start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15:48:54 2016&gt; </a:t>
                      </a:r>
                      <a:r>
                        <a:rPr lang="en-US" altLang="ko-KR" sz="800" kern="1200" dirty="0" err="1">
                          <a:effectLst/>
                        </a:rPr>
                        <a:t>goahead</a:t>
                      </a:r>
                      <a:r>
                        <a:rPr lang="en-US" altLang="ko-KR" sz="800" kern="1200" dirty="0">
                          <a:effectLst/>
                        </a:rPr>
                        <a:t>[2710]: webs start...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15:48:55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[2780]: ***system booting***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15:48:55 2016&gt; </a:t>
                      </a:r>
                      <a:r>
                        <a:rPr lang="en-US" altLang="ko-KR" sz="800" kern="1200" dirty="0" err="1">
                          <a:effectLst/>
                        </a:rPr>
                        <a:t>goahead</a:t>
                      </a:r>
                      <a:r>
                        <a:rPr lang="en-US" altLang="ko-KR" sz="800" kern="1200" dirty="0">
                          <a:effectLst/>
                        </a:rPr>
                        <a:t>[2710]: webs: Listening for HTTP requests at address 192.168.194.2...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15:48:55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[2780]: SW:142(120106174008)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15:48:57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[2700]: Wan If eth2.1 </a:t>
                      </a:r>
                      <a:r>
                        <a:rPr lang="en-US" altLang="ko-KR" sz="800" kern="1200" dirty="0" err="1">
                          <a:effectLst/>
                        </a:rPr>
                        <a:t>ip</a:t>
                      </a:r>
                      <a:r>
                        <a:rPr lang="en-US" altLang="ko-KR" sz="800" kern="1200" dirty="0">
                          <a:effectLst/>
                        </a:rPr>
                        <a:t> Change :0.0.0.0 -&gt; 192.168.8.195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15:48:57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[2780]: Local SIP Addr:192.168.8.195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[2700]: Compress 1 Messages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[2700]: TZ change to GMT-9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[2780]: Start </a:t>
                      </a:r>
                      <a:r>
                        <a:rPr lang="en-US" altLang="ko-KR" sz="800" kern="1200" dirty="0" err="1">
                          <a:effectLst/>
                        </a:rPr>
                        <a:t>Init</a:t>
                      </a:r>
                      <a:r>
                        <a:rPr lang="en-US" altLang="ko-KR" sz="800" kern="1200" dirty="0">
                          <a:effectLst/>
                        </a:rPr>
                        <a:t> Sip Stack...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[2780]: SIP all register client </a:t>
                      </a:r>
                      <a:r>
                        <a:rPr lang="en-US" altLang="ko-KR" sz="800" kern="1200" dirty="0" err="1">
                          <a:effectLst/>
                        </a:rPr>
                        <a:t>init</a:t>
                      </a:r>
                      <a:r>
                        <a:rPr lang="en-US" altLang="ko-KR" sz="800" kern="1200" dirty="0">
                          <a:effectLst/>
                        </a:rPr>
                        <a:t>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[2780]: SIP0(Enable) Contact:192.168.8.195:5060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[2780]: </a:t>
                      </a:r>
                      <a:r>
                        <a:rPr lang="en-US" altLang="ko-KR" sz="800" kern="1200" dirty="0" err="1">
                          <a:effectLst/>
                        </a:rPr>
                        <a:t>Init</a:t>
                      </a:r>
                      <a:r>
                        <a:rPr lang="en-US" altLang="ko-KR" sz="800" kern="1200" dirty="0">
                          <a:effectLst/>
                        </a:rPr>
                        <a:t> Sip Stack Success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15:48:59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[2778]: Start Register Client ...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15:49:00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[2778]: 0 </a:t>
                      </a:r>
                      <a:r>
                        <a:rPr lang="en-US" altLang="ko-KR" sz="800" kern="1200" dirty="0" err="1">
                          <a:effectLst/>
                        </a:rPr>
                        <a:t>Registing</a:t>
                      </a:r>
                      <a:r>
                        <a:rPr lang="en-US" altLang="ko-KR" sz="800" kern="1200" dirty="0">
                          <a:effectLst/>
                        </a:rPr>
                        <a:t> To:sip:07047549010@skbroadband.com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15:49:00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[2778]: SIP SEND:REGISTER </a:t>
                      </a:r>
                      <a:r>
                        <a:rPr lang="en-US" altLang="ko-KR" sz="800" kern="1200" dirty="0" err="1">
                          <a:effectLst/>
                        </a:rPr>
                        <a:t>sip:skbroadband.com</a:t>
                      </a:r>
                      <a:r>
                        <a:rPr lang="en-US" altLang="ko-KR" sz="800" kern="1200" dirty="0">
                          <a:effectLst/>
                        </a:rPr>
                        <a:t> SIP/2.0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15:49:00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[2941]: SIP RECEIVE:SIP/2.0 401 Unauthorized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15:49:00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[2941]: SIP SEND:REGISTER </a:t>
                      </a:r>
                      <a:r>
                        <a:rPr lang="en-US" altLang="ko-KR" sz="800" kern="1200" dirty="0" err="1">
                          <a:effectLst/>
                        </a:rPr>
                        <a:t>sip:skbroadband.com</a:t>
                      </a:r>
                      <a:r>
                        <a:rPr lang="en-US" altLang="ko-KR" sz="800" kern="1200" dirty="0">
                          <a:effectLst/>
                        </a:rPr>
                        <a:t> SIP/2.0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15:49:00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[2941]: SIP RECEIVE:SIP/2.0 200 OK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&lt;Mon Jul 4 15:49:00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[2941]: 0 Register OK expires= 50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kern="1200" dirty="0">
                          <a:effectLst/>
                        </a:rPr>
                        <a:t>&lt;Tue Jul 5 10:14:58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[2855]: channel=0, OFF_HOOK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10:15:01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[2967]: Outgoing call[0,1] to (called number : 01029966502)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[2967]: SIP SEND:INVITE sip:01029966502@skbroadband.com SIP/2.0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RECEIVE:SIP/2.0 100 Trying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RECEIVE:SIP/2.0 407 PROXY AUTHENTICATION REQUIRED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SEND:ACK sip:01029966502@skbroadband.com SIP/2.0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SEND:INVITE sip:01029966502@skbroadband.com SIP/2.0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RECEIVE:SIP/2.0 100 Trying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10:15:03 2016&gt; </a:t>
                      </a:r>
                      <a:r>
                        <a:rPr lang="en-US" altLang="ko-KR" sz="800" kern="1200" dirty="0" err="1">
                          <a:effectLst/>
                        </a:rPr>
                        <a:t>goahead</a:t>
                      </a:r>
                      <a:r>
                        <a:rPr lang="en-US" altLang="ko-KR" sz="800" kern="1200" dirty="0">
                          <a:effectLst/>
                        </a:rPr>
                        <a:t>[2683]: </a:t>
                      </a:r>
                      <a:r>
                        <a:rPr lang="en-US" altLang="ko-KR" sz="800" kern="1200" dirty="0" err="1">
                          <a:effectLst/>
                        </a:rPr>
                        <a:t>User:admin</a:t>
                      </a:r>
                      <a:r>
                        <a:rPr lang="en-US" altLang="ko-KR" sz="800" kern="1200" dirty="0">
                          <a:effectLst/>
                        </a:rPr>
                        <a:t> Login. IP:192.168.8.219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10:15:04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RECEIVE:SIP/2.0 183 </a:t>
                      </a:r>
                      <a:r>
                        <a:rPr lang="en-US" altLang="ko-KR" sz="800" kern="1200" dirty="0" err="1">
                          <a:effectLst/>
                        </a:rPr>
                        <a:t>SessionProgress</a:t>
                      </a:r>
                      <a:r>
                        <a:rPr lang="en-US" altLang="ko-KR" sz="800" kern="1200" dirty="0">
                          <a:effectLst/>
                        </a:rPr>
                        <a:t>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10:15:04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[2852]: </a:t>
                      </a:r>
                      <a:r>
                        <a:rPr lang="en-US" altLang="ko-KR" sz="800" kern="1200" dirty="0" err="1">
                          <a:effectLst/>
                        </a:rPr>
                        <a:t>code_type</a:t>
                      </a:r>
                      <a:r>
                        <a:rPr lang="en-US" altLang="ko-KR" sz="800" kern="1200" dirty="0">
                          <a:effectLst/>
                        </a:rPr>
                        <a:t>=1 </a:t>
                      </a:r>
                      <a:r>
                        <a:rPr lang="en-US" altLang="ko-KR" sz="800" kern="1200" dirty="0" err="1">
                          <a:effectLst/>
                        </a:rPr>
                        <a:t>decode_type</a:t>
                      </a:r>
                      <a:r>
                        <a:rPr lang="en-US" altLang="ko-KR" sz="800" kern="1200" dirty="0">
                          <a:effectLst/>
                        </a:rPr>
                        <a:t>=1 </a:t>
                      </a:r>
                      <a:r>
                        <a:rPr lang="en-US" altLang="ko-KR" sz="800" kern="1200" dirty="0" err="1">
                          <a:effectLst/>
                        </a:rPr>
                        <a:t>vad</a:t>
                      </a:r>
                      <a:r>
                        <a:rPr lang="en-US" altLang="ko-KR" sz="800" kern="1200" dirty="0">
                          <a:effectLst/>
                        </a:rPr>
                        <a:t>=0 plc=1 </a:t>
                      </a:r>
                      <a:r>
                        <a:rPr lang="en-US" altLang="ko-KR" sz="800" kern="1200" dirty="0" err="1">
                          <a:effectLst/>
                        </a:rPr>
                        <a:t>agc</a:t>
                      </a:r>
                      <a:r>
                        <a:rPr lang="en-US" altLang="ko-KR" sz="800" kern="1200" dirty="0">
                          <a:effectLst/>
                        </a:rPr>
                        <a:t>=0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10:15:05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[2967]: Call is established with [01029966502]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10:15:05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[2970]: </a:t>
                      </a:r>
                      <a:r>
                        <a:rPr lang="en-US" altLang="ko-KR" sz="800" kern="1200" dirty="0" err="1">
                          <a:effectLst/>
                        </a:rPr>
                        <a:t>snd_data_to_dsp</a:t>
                      </a:r>
                      <a:r>
                        <a:rPr lang="en-US" altLang="ko-KR" sz="800" kern="1200" dirty="0">
                          <a:effectLst/>
                        </a:rPr>
                        <a:t> start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10:15:12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RECEIVE:SIP/2.0 200 OK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10:15:12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SEND:ACK sip:01029966502@1.255.17.102:5060;transport=U...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10:15:18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RECEIVE:BYE sip:07047549010@192.168.8.195:5060 SIP/2.0...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10:15:18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[2967]: call with [][01029966502] end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10:15:18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SEND:SIP/2.0 200 OK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10:15:18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[2968]: Close </a:t>
                      </a:r>
                      <a:r>
                        <a:rPr lang="en-US" altLang="ko-KR" sz="800" kern="1200" dirty="0" err="1">
                          <a:effectLst/>
                        </a:rPr>
                        <a:t>RtpChan</a:t>
                      </a:r>
                      <a:r>
                        <a:rPr lang="en-US" altLang="ko-KR" sz="800" kern="1200" dirty="0">
                          <a:effectLst/>
                        </a:rPr>
                        <a:t>(0 1)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10:15:20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[2791]: SIP SEND:REGISTER </a:t>
                      </a:r>
                      <a:r>
                        <a:rPr lang="en-US" altLang="ko-KR" sz="800" kern="1200" dirty="0" err="1">
                          <a:effectLst/>
                        </a:rPr>
                        <a:t>sip:skbroadband.com</a:t>
                      </a:r>
                      <a:r>
                        <a:rPr lang="en-US" altLang="ko-KR" sz="800" kern="1200" dirty="0">
                          <a:effectLst/>
                        </a:rPr>
                        <a:t> SIP/2.0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10:15:20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RECEIVE:SIP/2.0 401 Unauthorized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10:15:20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SEND:REGISTER </a:t>
                      </a:r>
                      <a:r>
                        <a:rPr lang="en-US" altLang="ko-KR" sz="800" kern="1200" dirty="0" err="1">
                          <a:effectLst/>
                        </a:rPr>
                        <a:t>sip:skbroadband.com</a:t>
                      </a:r>
                      <a:r>
                        <a:rPr lang="en-US" altLang="ko-KR" sz="800" kern="1200" dirty="0">
                          <a:effectLst/>
                        </a:rPr>
                        <a:t> SIP/2.0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10:15:20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SIP RECEIVE:SIP/2.0 200 OK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10:15:20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[3334]: 0 Register OK expires= 50 </a:t>
                      </a:r>
                      <a:br>
                        <a:rPr lang="en-US" altLang="ko-KR" sz="800" dirty="0"/>
                      </a:br>
                      <a:r>
                        <a:rPr lang="en-US" altLang="ko-KR" sz="800" kern="1200" dirty="0">
                          <a:effectLst/>
                        </a:rPr>
                        <a:t>&lt;Tue Jul 5 10:15:22 2016&gt; </a:t>
                      </a:r>
                      <a:r>
                        <a:rPr lang="en-US" altLang="ko-KR" sz="800" kern="1200" dirty="0" err="1">
                          <a:effectLst/>
                        </a:rPr>
                        <a:t>ipphone</a:t>
                      </a:r>
                      <a:r>
                        <a:rPr lang="en-US" altLang="ko-KR" sz="800" kern="1200" dirty="0">
                          <a:effectLst/>
                        </a:rPr>
                        <a:t>[2855]: channel=0, ON_HOOK 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7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ko-KR" b="1"/>
              <a:t>System Log Example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95509"/>
              </p:ext>
            </p:extLst>
          </p:nvPr>
        </p:nvGraphicFramePr>
        <p:xfrm>
          <a:off x="642938" y="1428750"/>
          <a:ext cx="5500687" cy="2224088"/>
        </p:xfrm>
        <a:graphic>
          <a:graphicData uri="http://schemas.openxmlformats.org/drawingml/2006/table">
            <a:tbl>
              <a:tblPr/>
              <a:tblGrid>
                <a:gridCol w="185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항목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비고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MTA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주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장비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AC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전원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어뎁터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전화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케이블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1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RJ-11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전화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케이블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LAN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케이블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1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RJ-45 </a:t>
                      </a: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이더넷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케이블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사용자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Arial" charset="0"/>
                        </a:rPr>
                        <a:t>설명서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1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502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75882"/>
              </p:ext>
            </p:extLst>
          </p:nvPr>
        </p:nvGraphicFramePr>
        <p:xfrm>
          <a:off x="645625" y="3933056"/>
          <a:ext cx="7929563" cy="2714627"/>
        </p:xfrm>
        <a:graphic>
          <a:graphicData uri="http://schemas.openxmlformats.org/drawingml/2006/table">
            <a:tbl>
              <a:tblPr/>
              <a:tblGrid>
                <a:gridCol w="179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4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접속부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Type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내용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2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인터넷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RJ-45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WAN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측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네트웍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장비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쪽으로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10/100 Base-T Ethernet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예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, FTTH, Cable Modem, </a:t>
                      </a:r>
                      <a:r>
                        <a:rPr kumimoji="1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xDSL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)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컴퓨터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RJ-45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PC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나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Hub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으로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10/100 Base-T Ethernet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리셋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Button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" pitchFamily="50" charset="-127"/>
                          <a:cs typeface="Times New Roman" pitchFamily="18" charset="0"/>
                        </a:rPr>
                        <a:t>MTA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" pitchFamily="50" charset="-127"/>
                          <a:cs typeface="Times New Roman" pitchFamily="18" charset="0"/>
                        </a:rPr>
                        <a:t>의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" pitchFamily="50" charset="-127"/>
                          <a:cs typeface="Times New Roman" pitchFamily="18" charset="0"/>
                        </a:rPr>
                        <a:t>Reset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" pitchFamily="50" charset="-127"/>
                          <a:cs typeface="Times New Roman" pitchFamily="18" charset="0"/>
                        </a:rPr>
                        <a:t>을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" pitchFamily="50" charset="-127"/>
                          <a:cs typeface="Times New Roman" pitchFamily="18" charset="0"/>
                        </a:rPr>
                        <a:t>위한 버튼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전원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(5V)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Jack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" pitchFamily="50" charset="-127"/>
                          <a:cs typeface="Times New Roman" pitchFamily="18" charset="0"/>
                        </a:rPr>
                        <a:t>DC+5V/2A </a:t>
                      </a: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" pitchFamily="50" charset="-127"/>
                          <a:cs typeface="Times New Roman" pitchFamily="18" charset="0"/>
                        </a:rPr>
                        <a:t>연결부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전화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RJ-11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전화</a:t>
                      </a: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접속부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국선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RJ-11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용도가 없으니 연결하지 마세요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62" name="Rectangle 7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buFont typeface="굴림" charset="-127"/>
              <a:buNone/>
            </a:pPr>
            <a:r>
              <a:rPr lang="ko-KR" altLang="en-US" b="1" dirty="0"/>
              <a:t>포장 내용물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 dirty="0">
                <a:solidFill>
                  <a:schemeClr val="tx2"/>
                </a:solidFill>
              </a:rPr>
              <a:t>설치 순서 </a:t>
            </a:r>
            <a:r>
              <a:rPr lang="en-US" altLang="ko-KR" sz="2400" b="1" dirty="0">
                <a:solidFill>
                  <a:schemeClr val="tx2"/>
                </a:solidFill>
              </a:rPr>
              <a:t>1/2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123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0" t="40971" r="18559" b="35947"/>
          <a:stretch>
            <a:fillRect/>
          </a:stretch>
        </p:blipFill>
        <p:spPr bwMode="auto">
          <a:xfrm>
            <a:off x="2078038" y="2279650"/>
            <a:ext cx="49879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 flipH="1">
            <a:off x="2663825" y="3141663"/>
            <a:ext cx="36513" cy="1223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3851275" y="3141663"/>
            <a:ext cx="36513" cy="1223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4535488" y="3141663"/>
            <a:ext cx="36512" cy="1223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5364163" y="3141663"/>
            <a:ext cx="36512" cy="1223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6119813" y="3141663"/>
            <a:ext cx="36512" cy="1223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6"/>
          <p:cNvSpPr txBox="1">
            <a:spLocks noChangeArrowheads="1"/>
          </p:cNvSpPr>
          <p:nvPr/>
        </p:nvSpPr>
        <p:spPr bwMode="auto">
          <a:xfrm>
            <a:off x="2439988" y="4303713"/>
            <a:ext cx="476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/>
              <a:t>RST</a:t>
            </a:r>
            <a:endParaRPr lang="ko-KR" altLang="en-US" b="1" dirty="0"/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3549650" y="4314825"/>
            <a:ext cx="6985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b="1" dirty="0"/>
              <a:t>전화기</a:t>
            </a:r>
          </a:p>
        </p:txBody>
      </p:sp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4233863" y="4322356"/>
            <a:ext cx="696912" cy="2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b="1" dirty="0"/>
              <a:t>컴퓨터</a:t>
            </a:r>
          </a:p>
        </p:txBody>
      </p:sp>
      <p:sp>
        <p:nvSpPr>
          <p:cNvPr id="5134" name="TextBox 17"/>
          <p:cNvSpPr txBox="1">
            <a:spLocks noChangeArrowheads="1"/>
          </p:cNvSpPr>
          <p:nvPr/>
        </p:nvSpPr>
        <p:spPr bwMode="auto">
          <a:xfrm>
            <a:off x="5048250" y="4324070"/>
            <a:ext cx="6969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b="1" dirty="0"/>
              <a:t>인터넷</a:t>
            </a:r>
          </a:p>
        </p:txBody>
      </p:sp>
      <p:sp>
        <p:nvSpPr>
          <p:cNvPr id="5135" name="TextBox 18"/>
          <p:cNvSpPr txBox="1">
            <a:spLocks noChangeArrowheads="1"/>
          </p:cNvSpPr>
          <p:nvPr/>
        </p:nvSpPr>
        <p:spPr bwMode="auto">
          <a:xfrm>
            <a:off x="5724525" y="4314545"/>
            <a:ext cx="8429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b="1" dirty="0"/>
              <a:t>전원포트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70425"/>
              </p:ext>
            </p:extLst>
          </p:nvPr>
        </p:nvGraphicFramePr>
        <p:xfrm>
          <a:off x="500063" y="1557338"/>
          <a:ext cx="8178800" cy="4243388"/>
        </p:xfrm>
        <a:graphic>
          <a:graphicData uri="http://schemas.openxmlformats.org/drawingml/2006/table">
            <a:tbl>
              <a:tblPr/>
              <a:tblGrid>
                <a:gridCol w="92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0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순서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1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체" pitchFamily="49" charset="-127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컴퓨터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의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전원을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끈다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모뎀으로 연결되어 있을 경우 모뎀의 전원도 끈다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4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순서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2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컴퓨터에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연결되어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있는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이더넷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케이블을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분리해서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MTA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의</a:t>
                      </a:r>
                    </a:p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“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인터넷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”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접속부에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한다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.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3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순서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3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MTA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와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같이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포함되어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있는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이더넷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케이블의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한쪽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끝을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MTA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의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“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컴퓨터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”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접속부에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연결하고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다른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끝은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컴퓨터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의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이더넷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체" pitchFamily="49" charset="-127"/>
                        <a:ea typeface="굴림체" pitchFamily="49" charset="-127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접속부에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한다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순서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4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MTA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의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“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전화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”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접속부와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전화를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전화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케이블로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연결한다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4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순서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5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MTA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와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같이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포함되어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온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전원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어뎁터를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MTA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의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“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전원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”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접속</a:t>
                      </a:r>
                    </a:p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부에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연결하고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전원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콘센트에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연결하여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전원을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인가한다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. 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순서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6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컴퓨터의 전원을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켠다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.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모뎀으로 연결되어 있을 경우 모뎀의 전원도 켠다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.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4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순서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7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컴퓨터가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자동적으로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IP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주소를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받을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수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있도록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설정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되어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있도록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되어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있는지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확인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체" pitchFamily="49" charset="-127"/>
                          <a:ea typeface="굴림체" pitchFamily="49" charset="-127"/>
                          <a:cs typeface="Times New Roman" pitchFamily="18" charset="0"/>
                        </a:rPr>
                        <a:t>한다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체" pitchFamily="49" charset="-127"/>
                          <a:cs typeface="Arial" charset="0"/>
                        </a:rPr>
                        <a:t>. 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72" name="Rectangle 33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 dirty="0">
                <a:solidFill>
                  <a:schemeClr val="tx2"/>
                </a:solidFill>
              </a:rPr>
              <a:t>설치 순서 </a:t>
            </a:r>
            <a:r>
              <a:rPr lang="en-US" altLang="ko-KR" sz="2400" b="1" dirty="0">
                <a:solidFill>
                  <a:schemeClr val="tx2"/>
                </a:solidFill>
              </a:rPr>
              <a:t>2/2</a:t>
            </a:r>
            <a:r>
              <a:rPr lang="en-US" altLang="ko-KR" sz="2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62950" cy="5256212"/>
          </a:xfrm>
          <a:noFill/>
        </p:spPr>
        <p:txBody>
          <a:bodyPr tIns="10800" bIns="10800"/>
          <a:lstStyle/>
          <a:p>
            <a:pPr eaLnBrk="1" hangingPunct="1">
              <a:lnSpc>
                <a:spcPct val="80000"/>
              </a:lnSpc>
              <a:buFont typeface="굴림" charset="-127"/>
              <a:buChar char="□"/>
            </a:pPr>
            <a:endParaRPr lang="en-US" altLang="ko-KR" sz="1400" dirty="0"/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SIP V2.0 (RFC 3261/RFC3262) </a:t>
            </a:r>
            <a:r>
              <a:rPr lang="ko-KR" altLang="en-US" sz="1800" b="1" dirty="0"/>
              <a:t>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G.711 (A-Law, μ-Law), G.729A </a:t>
            </a:r>
            <a:r>
              <a:rPr lang="ko-KR" altLang="en-US" sz="1800" b="1" dirty="0" err="1"/>
              <a:t>코덱</a:t>
            </a:r>
            <a:r>
              <a:rPr lang="ko-KR" altLang="en-US" sz="1800" b="1" dirty="0"/>
              <a:t> 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두 개의</a:t>
            </a:r>
            <a:r>
              <a:rPr lang="en-US" altLang="ko-KR" sz="1800" b="1" dirty="0"/>
              <a:t>RJ-45 </a:t>
            </a:r>
            <a:r>
              <a:rPr lang="ko-KR" altLang="en-US" sz="1800" b="1" dirty="0"/>
              <a:t>포트 </a:t>
            </a:r>
            <a:r>
              <a:rPr lang="en-US" altLang="ko-KR" sz="1800" b="1" dirty="0"/>
              <a:t>(10/100 </a:t>
            </a:r>
            <a:r>
              <a:rPr lang="ko-KR" altLang="en-US" sz="1800" b="1" dirty="0"/>
              <a:t>자동 감지 및 자동 </a:t>
            </a:r>
            <a:r>
              <a:rPr lang="en-US" altLang="ko-KR" sz="1800" b="1" dirty="0"/>
              <a:t>MDI/MDIX </a:t>
            </a:r>
            <a:r>
              <a:rPr lang="ko-KR" altLang="en-US" sz="1800" b="1" dirty="0"/>
              <a:t>지원 </a:t>
            </a:r>
            <a:r>
              <a:rPr lang="en-US" altLang="ko-KR" sz="1800" b="1" dirty="0"/>
              <a:t>Ethernet ports)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일반 아날로그 전화 연결을 위한 한 개의 </a:t>
            </a:r>
            <a:r>
              <a:rPr lang="en-US" altLang="ko-KR" sz="1800" b="1" dirty="0"/>
              <a:t>RJ-11 </a:t>
            </a:r>
            <a:r>
              <a:rPr lang="ko-KR" altLang="en-US" sz="1800" b="1" dirty="0"/>
              <a:t>포트</a:t>
            </a:r>
            <a:r>
              <a:rPr lang="en-US" altLang="ko-KR" sz="1800" b="1" dirty="0"/>
              <a:t>(FXS port)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DHCP</a:t>
            </a:r>
            <a:r>
              <a:rPr lang="ko-KR" altLang="en-US" sz="1800" b="1" dirty="0"/>
              <a:t>를 이용한 </a:t>
            </a:r>
            <a:r>
              <a:rPr lang="en-US" altLang="ko-KR" sz="1800" b="1" dirty="0"/>
              <a:t>IP </a:t>
            </a:r>
            <a:r>
              <a:rPr lang="ko-KR" altLang="en-US" sz="1800" b="1" dirty="0"/>
              <a:t>주소 할당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고정 </a:t>
            </a:r>
            <a:r>
              <a:rPr lang="en-US" altLang="ko-KR" sz="1800" b="1" dirty="0"/>
              <a:t>IP </a:t>
            </a:r>
            <a:r>
              <a:rPr lang="ko-KR" altLang="en-US" sz="1800" b="1" dirty="0"/>
              <a:t>방식 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NAT</a:t>
            </a:r>
            <a:r>
              <a:rPr lang="ko-KR" altLang="en-US" sz="1800" b="1" dirty="0"/>
              <a:t>와</a:t>
            </a:r>
            <a:r>
              <a:rPr lang="en-US" altLang="ko-KR" sz="1800" b="1" dirty="0"/>
              <a:t>Bridge </a:t>
            </a:r>
            <a:r>
              <a:rPr lang="ko-KR" altLang="en-US" sz="1800" b="1" dirty="0"/>
              <a:t>기능 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NAT Router/DHCP Server </a:t>
            </a:r>
            <a:r>
              <a:rPr lang="ko-KR" altLang="en-US" sz="1800" b="1" dirty="0"/>
              <a:t>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NAT traversal (Static NAT Route or by STUN) </a:t>
            </a:r>
            <a:r>
              <a:rPr lang="ko-KR" altLang="en-US" sz="1800" b="1" dirty="0"/>
              <a:t>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Voice Activity Detection(VAD) ,Comfort Noise Generation(CNG) </a:t>
            </a:r>
            <a:r>
              <a:rPr lang="ko-KR" altLang="en-US" sz="1800" b="1" dirty="0"/>
              <a:t>그리고 </a:t>
            </a:r>
            <a:r>
              <a:rPr lang="en-US" altLang="ko-KR" sz="1800" b="1" dirty="0"/>
              <a:t>echo cancellation </a:t>
            </a:r>
            <a:r>
              <a:rPr lang="ko-KR" altLang="en-US" sz="1800" b="1" dirty="0"/>
              <a:t>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Adaptive jitter buffer </a:t>
            </a:r>
            <a:r>
              <a:rPr lang="ko-KR" altLang="en-US" sz="1800" b="1" dirty="0"/>
              <a:t>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Call hold, Call waiting, Call forwarding, Call Transfer, and DTMF Relay(In-band, RFC2833 and SIP INFO) </a:t>
            </a:r>
            <a:r>
              <a:rPr lang="ko-KR" altLang="en-US" sz="1800" b="1" dirty="0"/>
              <a:t>등 부가서비스 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MAC address cloning </a:t>
            </a:r>
            <a:r>
              <a:rPr lang="ko-KR" altLang="en-US" sz="1800" b="1" dirty="0"/>
              <a:t>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IEEE 802.1P, IP TOS </a:t>
            </a:r>
            <a:r>
              <a:rPr lang="ko-KR" altLang="en-US" sz="1800" b="1" dirty="0"/>
              <a:t>지원 </a:t>
            </a:r>
          </a:p>
          <a:p>
            <a:pPr eaLnBrk="1" fontAlgn="ctr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제품 설정을 위한 </a:t>
            </a:r>
            <a:r>
              <a:rPr lang="en-US" altLang="ko-KR" sz="1800" b="1" dirty="0"/>
              <a:t>Web interface</a:t>
            </a:r>
            <a:r>
              <a:rPr lang="ko-KR" altLang="en-US" sz="1800" b="1" dirty="0"/>
              <a:t>와 </a:t>
            </a:r>
            <a:r>
              <a:rPr lang="en-US" altLang="ko-KR" sz="1800" b="1" dirty="0"/>
              <a:t>IVR-driven interface </a:t>
            </a:r>
            <a:r>
              <a:rPr lang="ko-KR" altLang="en-US" sz="1800" b="1" dirty="0"/>
              <a:t>또는 </a:t>
            </a:r>
            <a:r>
              <a:rPr lang="en-US" altLang="ko-KR" sz="1800" b="1" dirty="0"/>
              <a:t>auto provisioning </a:t>
            </a:r>
            <a:r>
              <a:rPr lang="ko-KR" altLang="en-US" sz="1800" b="1" dirty="0"/>
              <a:t>제공 </a:t>
            </a:r>
          </a:p>
          <a:p>
            <a:pPr eaLnBrk="1" fontAlgn="ctr" hangingPunct="1">
              <a:lnSpc>
                <a:spcPct val="80000"/>
              </a:lnSpc>
            </a:pPr>
            <a:endParaRPr lang="en-US" altLang="ko-KR" sz="1800" dirty="0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 dirty="0">
                <a:solidFill>
                  <a:schemeClr val="tx2"/>
                </a:solidFill>
              </a:rPr>
              <a:t>소프트웨어 주요 기능</a:t>
            </a:r>
            <a:r>
              <a:rPr lang="ko-KR" altLang="en-US" sz="2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28763"/>
            <a:ext cx="8362950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전원 어댑터 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ko-KR" altLang="en-US" sz="1800" b="1" dirty="0"/>
              <a:t>	</a:t>
            </a:r>
            <a:r>
              <a:rPr lang="en-US" altLang="ko-KR" sz="1800" b="1" dirty="0"/>
              <a:t>		</a:t>
            </a:r>
            <a:r>
              <a:rPr lang="ko-KR" altLang="en-US" sz="1800" b="1" dirty="0"/>
              <a:t>정격입력전압</a:t>
            </a:r>
            <a:r>
              <a:rPr lang="en-US" altLang="ko-KR" sz="1800" b="1" dirty="0"/>
              <a:t>: 	100~240V, 50~60Hz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ko-KR" sz="1800" b="1" dirty="0"/>
              <a:t>			</a:t>
            </a:r>
            <a:r>
              <a:rPr lang="ko-KR" altLang="en-US" sz="1800" b="1" dirty="0"/>
              <a:t>정격출력전압</a:t>
            </a:r>
            <a:r>
              <a:rPr lang="en-US" altLang="ko-KR" sz="1800" b="1" dirty="0"/>
              <a:t>:	 DC 5V, 2A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CPU 			MT7628DAN @575/580MHz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1800" b="1" dirty="0"/>
              <a:t>Port 		WAN 	10/100Base_T RJ-45 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ko-KR" sz="1800" b="1" dirty="0"/>
              <a:t>		LAN 	10/100Base_T RJ-45 (PC </a:t>
            </a:r>
            <a:r>
              <a:rPr lang="ko-KR" altLang="en-US" sz="1800" b="1" dirty="0"/>
              <a:t>연결포트</a:t>
            </a:r>
            <a:r>
              <a:rPr lang="en-US" altLang="ko-KR" sz="1800" b="1" dirty="0"/>
              <a:t>)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ko-KR" sz="1800" b="1" dirty="0"/>
              <a:t>		Phone	RJ-11 for FXS port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동작 온도 	</a:t>
            </a:r>
            <a:r>
              <a:rPr lang="en-US" altLang="ko-KR" sz="1800" b="1" dirty="0"/>
              <a:t>	5</a:t>
            </a:r>
            <a:r>
              <a:rPr lang="ko-KR" altLang="en-US" sz="1800" b="1" dirty="0"/>
              <a:t>～</a:t>
            </a:r>
            <a:r>
              <a:rPr lang="en-US" altLang="ko-KR" sz="1800" b="1" dirty="0"/>
              <a:t>45℃ (41</a:t>
            </a:r>
            <a:r>
              <a:rPr lang="ko-KR" altLang="en-US" sz="1800" b="1" dirty="0"/>
              <a:t>～</a:t>
            </a:r>
            <a:r>
              <a:rPr lang="en-US" altLang="ko-KR" sz="1800" b="1" dirty="0"/>
              <a:t>113℉)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보관 온도 	</a:t>
            </a:r>
            <a:r>
              <a:rPr lang="en-US" altLang="ko-KR" sz="1800" b="1" dirty="0"/>
              <a:t>	-25</a:t>
            </a:r>
            <a:r>
              <a:rPr lang="ko-KR" altLang="en-US" sz="1800" b="1" dirty="0"/>
              <a:t>～</a:t>
            </a:r>
            <a:r>
              <a:rPr lang="en-US" altLang="ko-KR" sz="1800" b="1" dirty="0"/>
              <a:t>85℃ (-13</a:t>
            </a:r>
            <a:r>
              <a:rPr lang="ko-KR" altLang="en-US" sz="1800" b="1" dirty="0"/>
              <a:t>～</a:t>
            </a:r>
            <a:r>
              <a:rPr lang="en-US" altLang="ko-KR" sz="1800" b="1" dirty="0"/>
              <a:t>185℉)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상대 습도 	</a:t>
            </a:r>
            <a:r>
              <a:rPr lang="en-US" altLang="ko-KR" sz="1800" b="1" dirty="0"/>
              <a:t>	10</a:t>
            </a:r>
            <a:r>
              <a:rPr lang="ko-KR" altLang="en-US" sz="1800" b="1" dirty="0"/>
              <a:t>～</a:t>
            </a:r>
            <a:r>
              <a:rPr lang="en-US" altLang="ko-KR" sz="1800" b="1" dirty="0"/>
              <a:t>90% (Non-condensing)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크기 </a:t>
            </a:r>
            <a:r>
              <a:rPr lang="en-US" altLang="ko-KR" sz="1800" b="1" dirty="0"/>
              <a:t>(L×W×H) 	125 x 90 x 25 mm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ko-KR" altLang="en-US" sz="1800" b="1" dirty="0"/>
              <a:t>무게 		</a:t>
            </a:r>
            <a:r>
              <a:rPr lang="en-US" altLang="ko-KR" sz="1800" b="1" dirty="0"/>
              <a:t>	100g 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 dirty="0">
                <a:solidFill>
                  <a:schemeClr val="tx2"/>
                </a:solidFill>
              </a:rPr>
              <a:t>하드웨어 규격</a:t>
            </a:r>
            <a:endParaRPr lang="ko-KR" alt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5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en-US" altLang="ko-KR" sz="2400" b="1" dirty="0">
                <a:solidFill>
                  <a:schemeClr val="tx2"/>
                </a:solidFill>
              </a:rPr>
              <a:t>LED </a:t>
            </a:r>
            <a:r>
              <a:rPr lang="ko-KR" altLang="en-US" sz="2400" b="1" dirty="0">
                <a:solidFill>
                  <a:schemeClr val="tx2"/>
                </a:solidFill>
              </a:rPr>
              <a:t>상태 설명</a:t>
            </a:r>
            <a:r>
              <a:rPr lang="ko-KR" altLang="en-US" sz="240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2562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09958"/>
              </p:ext>
            </p:extLst>
          </p:nvPr>
        </p:nvGraphicFramePr>
        <p:xfrm>
          <a:off x="500063" y="1500188"/>
          <a:ext cx="8229600" cy="4362451"/>
        </p:xfrm>
        <a:graphic>
          <a:graphicData uri="http://schemas.openxmlformats.org/drawingml/2006/table">
            <a:tbl>
              <a:tblPr/>
              <a:tblGrid>
                <a:gridCol w="183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전원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(PWR)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전원이 인가되면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On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 유지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(SYS)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0.5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 간격으로 점멸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IP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할당 이전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0.1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 간격으로 점멸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신규 </a:t>
                      </a:r>
                      <a:r>
                        <a:rPr kumimoji="0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펌웨어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업그레이드 중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On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 유지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IP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할당 완료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인터넷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(WAN)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WAN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포트의 연결 상태 표시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트래픽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발생 시 점멸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컴퓨터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(LAN)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LAN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포트의 연결 상태 표시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트래픽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발생 시 점멸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전화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(PHONE)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0.5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 간격으로 점멸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전화 사용시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전화 걸려올 때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0.25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초 간격으로 점멸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소프트스위치에 등록 시도 중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On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 유지 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등록 후 전화 사용 가능 상태</a:t>
                      </a: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0825" y="692150"/>
            <a:ext cx="28082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/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ko-K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돋움" pitchFamily="50" charset="-127"/>
                <a:ea typeface="돋움" pitchFamily="50" charset="-127"/>
              </a:rPr>
              <a:t>초기 웹 접속 방법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6227763" y="1125538"/>
            <a:ext cx="2730500" cy="5399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23" tIns="45711" rIns="91423" bIns="45711"/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b="1" dirty="0">
                <a:latin typeface="굴림체" pitchFamily="49" charset="-127"/>
                <a:ea typeface="굴림체" pitchFamily="49" charset="-127"/>
              </a:rPr>
              <a:t>PC IP </a:t>
            </a:r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설정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시작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–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제어판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-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네트워크 연결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–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네트워크 연결 클릭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네트워크 연결 속성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–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인터넷 프로토콜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(TCP/IP)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클릭 후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  자동으로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IP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주소 받기 선택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 </a:t>
            </a:r>
          </a:p>
          <a:p>
            <a:pPr eaLnBrk="1" hangingPunct="1"/>
            <a:r>
              <a:rPr lang="ko-KR" altLang="en-US" b="1" dirty="0">
                <a:latin typeface="굴림체" pitchFamily="49" charset="-127"/>
                <a:ea typeface="굴림체" pitchFamily="49" charset="-127"/>
              </a:rPr>
              <a:t>웹 접속 방법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1) PC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와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G/W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의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LAN Port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에 연결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2) Internet Explorer </a:t>
            </a:r>
            <a:r>
              <a:rPr lang="ko-KR" altLang="en-US" sz="1000" dirty="0" err="1">
                <a:latin typeface="굴림체" pitchFamily="49" charset="-127"/>
                <a:ea typeface="굴림체" pitchFamily="49" charset="-127"/>
              </a:rPr>
              <a:t>주소창에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</a:t>
            </a:r>
          </a:p>
          <a:p>
            <a:pPr eaLnBrk="1" hangingPunct="1"/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http://192.168.194.254:62207 </a:t>
            </a:r>
            <a:r>
              <a:rPr lang="ko-KR" altLang="en-US" sz="1000" dirty="0">
                <a:latin typeface="굴림체" pitchFamily="49" charset="-127"/>
                <a:ea typeface="굴림체" pitchFamily="49" charset="-127"/>
              </a:rPr>
              <a:t>입력</a:t>
            </a:r>
            <a:r>
              <a:rPr lang="ko-KR" altLang="en-US" dirty="0">
                <a:latin typeface="굴림체" pitchFamily="49" charset="-127"/>
                <a:ea typeface="굴림체" pitchFamily="49" charset="-127"/>
              </a:rPr>
              <a:t> </a:t>
            </a:r>
          </a:p>
        </p:txBody>
      </p:sp>
      <p:pic>
        <p:nvPicPr>
          <p:cNvPr id="1024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6048375" cy="540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4"/>
          <p:cNvSpPr>
            <a:spLocks noChangeArrowheads="1"/>
          </p:cNvSpPr>
          <p:nvPr/>
        </p:nvSpPr>
        <p:spPr bwMode="auto">
          <a:xfrm>
            <a:off x="2268538" y="333375"/>
            <a:ext cx="4895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buFont typeface="굴림" charset="-127"/>
              <a:buNone/>
            </a:pPr>
            <a:r>
              <a:rPr lang="ko-KR" altLang="en-US" sz="2400" b="1">
                <a:solidFill>
                  <a:schemeClr val="tx2"/>
                </a:solidFill>
              </a:rPr>
              <a:t>웹 설정 </a:t>
            </a:r>
            <a:r>
              <a:rPr lang="en-US" altLang="ko-KR" sz="2400" b="1">
                <a:solidFill>
                  <a:schemeClr val="tx2"/>
                </a:solidFill>
              </a:rPr>
              <a:t>&amp; </a:t>
            </a:r>
            <a:r>
              <a:rPr lang="ko-KR" altLang="en-US" sz="2400" b="1">
                <a:solidFill>
                  <a:schemeClr val="tx2"/>
                </a:solidFill>
              </a:rPr>
              <a:t>메뉴 설명</a:t>
            </a:r>
            <a:r>
              <a:rPr lang="ko-KR" altLang="en-US" sz="24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2716</Words>
  <Application>Microsoft Office PowerPoint</Application>
  <PresentationFormat>화면 슬라이드 쇼(4:3)</PresentationFormat>
  <Paragraphs>361</Paragraphs>
  <Slides>26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굴림</vt:lpstr>
      <vt:lpstr>굴림체</vt:lpstr>
      <vt:lpstr>돋움</vt:lpstr>
      <vt:lpstr>휴먼옛체</vt:lpstr>
      <vt:lpstr>Arial</vt:lpstr>
      <vt:lpstr>Wingdings</vt:lpstr>
      <vt:lpstr>기본 디자인</vt:lpstr>
      <vt:lpstr>PowerPoint 프레젠테이션</vt:lpstr>
      <vt:lpstr>목  차 </vt:lpstr>
      <vt:lpstr>포장 내용물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System Log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Andrew kim</cp:lastModifiedBy>
  <cp:revision>154</cp:revision>
  <cp:lastPrinted>2012-05-21T02:27:58Z</cp:lastPrinted>
  <dcterms:created xsi:type="dcterms:W3CDTF">2008-02-18T05:43:32Z</dcterms:created>
  <dcterms:modified xsi:type="dcterms:W3CDTF">2025-04-23T00:51:46Z</dcterms:modified>
</cp:coreProperties>
</file>